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Lexend Light"/>
      <p:regular r:id="rId12"/>
      <p:bold r:id="rId13"/>
    </p:embeddedFont>
    <p:embeddedFont>
      <p:font typeface="Lexen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exendLight-bold.fntdata"/><Relationship Id="rId12" Type="http://schemas.openxmlformats.org/officeDocument/2006/relationships/font" Target="fonts/LexendLight-regular.fntdata"/><Relationship Id="rId15" Type="http://schemas.openxmlformats.org/officeDocument/2006/relationships/font" Target="fonts/Lexend-bold.fntdata"/><Relationship Id="rId14" Type="http://schemas.openxmlformats.org/officeDocument/2006/relationships/font" Target="fonts/Lexen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4e509e98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4e509e98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34e509e98fb_0_1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34e509e98fb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4e509e98fb_0_1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4e509e98fb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34e509e98fb_0_1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34e509e98fb_0_1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34fc274433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34fc274433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34e509e98fb_0_2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34e509e98fb_0_2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solid with header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_1_1_1_1_1_1_1_1_1_2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57" name="Google Shape;557;p1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16" name="Google Shape;616;p1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17" name="Google Shape;617;p1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1"/>
          <p:cNvSpPr txBox="1"/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9" name="Google Shape;619;p11"/>
          <p:cNvSpPr txBox="1"/>
          <p:nvPr>
            <p:ph idx="1" type="body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20" name="Google Shape;620;p1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_1_1_1_1_1_1_1_1_2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23" name="Google Shape;623;p1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82" name="Google Shape;682;p1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83" name="Google Shape;683;p1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2"/>
          <p:cNvSpPr txBox="1"/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5" name="Google Shape;685;p12"/>
          <p:cNvSpPr txBox="1"/>
          <p:nvPr>
            <p:ph idx="1" type="body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6" name="Google Shape;686;p12"/>
          <p:cNvSpPr txBox="1"/>
          <p:nvPr>
            <p:ph idx="2" type="body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7" name="Google Shape;687;p1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_1_1_1_1_1_1_1_1_2_1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1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90" name="Google Shape;690;p1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49" name="Google Shape;749;p1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50" name="Google Shape;750;p1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3"/>
          <p:cNvSpPr txBox="1"/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2" name="Google Shape;752;p1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_1_1_1_1_1_1_1_1_1_2_1_1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1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55" name="Google Shape;755;p1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14" name="Google Shape;814;p1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15" name="Google Shape;81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4"/>
          <p:cNvSpPr txBox="1"/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14"/>
          <p:cNvSpPr txBox="1"/>
          <p:nvPr>
            <p:ph idx="1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4"/>
          <p:cNvSpPr txBox="1"/>
          <p:nvPr>
            <p:ph idx="2" type="body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19" name="Google Shape;819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_1_1_1_1_1_1_1_1_1_2_1_1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81" name="Google Shape;881;p1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82" name="Google Shape;882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5"/>
          <p:cNvSpPr txBox="1"/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4" name="Google Shape;88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7" name="Google Shape;887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8" name="Google Shape;8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2" name="Google Shape;892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3" name="Google Shape;893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94" name="Google Shape;8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_1_1_1_1_1_1_1_1_1_2_1_1_1_1_1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97" name="Google Shape;897;p1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56" name="Google Shape;956;p1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57" name="Google Shape;95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8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9" name="Google Shape;959;p18"/>
          <p:cNvSpPr txBox="1"/>
          <p:nvPr>
            <p:ph idx="1" type="subTitle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_1_1_1_1_1_1_1_1_2_1_1_1_1_1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63" name="Google Shape;963;p1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22" name="Google Shape;1022;p1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23" name="Google Shape;1023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9"/>
          <p:cNvSpPr txBox="1"/>
          <p:nvPr>
            <p:ph idx="1" type="body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25" name="Google Shape;102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_1_1_1_1_1_1_1_1_1_2_1_1_1_1_1_1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oogle Shape;1027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28" name="Google Shape;1028;p2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87" name="Google Shape;1087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88" name="Google Shape;1088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0"/>
          <p:cNvSpPr txBox="1"/>
          <p:nvPr>
            <p:ph idx="1" type="body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90" name="Google Shape;1090;p20"/>
          <p:cNvSpPr txBox="1"/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1" name="Google Shape;1091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id with header">
  <p:cSld name="CUSTOM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" name="Google Shape;19;p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" name="Google Shape;78;p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1" name="Google Shape;81;p3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2" name="Google Shape;82;p3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4" type="subTitle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"/>
          <p:cNvSpPr txBox="1"/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id">
  <p:cSld name="CUSTOM_1_1_1_1_1_1_1_1_1_1_2_1_1_1_1_1_1_1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94" name="Google Shape;1094;p2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3" name="Google Shape;1143;p2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2" name="Google Shape;1152;p2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53" name="Google Shape;1153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54" name="Google Shape;1154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1_1_1_1_1_1_1_1_1_2_1_1_1_1_1_1_1_1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58" name="Google Shape;1158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_1_1_1_1_1_1_1_1_1_2_1_1_1_1_1_1_1_1_1_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162" name="Google Shape;1162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63" name="Google Shape;1163;p2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22" name="Google Shape;122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3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4" name="Google Shape;1224;p23"/>
          <p:cNvSpPr txBox="1"/>
          <p:nvPr>
            <p:ph idx="1" type="subTitle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5" name="Google Shape;1225;p23"/>
          <p:cNvSpPr txBox="1"/>
          <p:nvPr>
            <p:ph idx="2" type="subTitle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23"/>
          <p:cNvSpPr txBox="1"/>
          <p:nvPr>
            <p:ph idx="3" type="subTitle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" name="Google Shape;1227;p23"/>
          <p:cNvSpPr txBox="1"/>
          <p:nvPr>
            <p:ph idx="4" type="subTitle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3"/>
          <p:cNvSpPr txBox="1"/>
          <p:nvPr>
            <p:ph idx="5" type="subTitle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23"/>
          <p:cNvSpPr txBox="1"/>
          <p:nvPr>
            <p:ph idx="6" type="subTitle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_1_1_1_1_1_1_1_1_1_2_1_1_1_1_1_1_1_1_1_1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233" name="Google Shape;1233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34" name="Google Shape;1234;p2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93" name="Google Shape;1293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24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5" name="Google Shape;1295;p24"/>
          <p:cNvSpPr txBox="1"/>
          <p:nvPr>
            <p:ph idx="1" type="body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96" name="Google Shape;1296;p24"/>
          <p:cNvSpPr/>
          <p:nvPr>
            <p:ph idx="2" type="pic"/>
          </p:nvPr>
        </p:nvSpPr>
        <p:spPr>
          <a:xfrm>
            <a:off x="3769050" y="2304400"/>
            <a:ext cx="5156700" cy="25686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297" name="Google Shape;1297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_1_1_1_1_1_1_1_1_2_1_1_1_1_1_1_1_1_1_1_1_1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300" name="Google Shape;1300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01" name="Google Shape;1301;p2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60" name="Google Shape;1360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5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2" name="Google Shape;1362;p25"/>
          <p:cNvSpPr txBox="1"/>
          <p:nvPr>
            <p:ph idx="1" type="body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63" name="Google Shape;1363;p25"/>
          <p:cNvSpPr txBox="1"/>
          <p:nvPr>
            <p:ph idx="2" type="subTitle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4" name="Google Shape;1364;p25"/>
          <p:cNvSpPr txBox="1"/>
          <p:nvPr>
            <p:ph idx="3" type="body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65" name="Google Shape;1365;p25"/>
          <p:cNvSpPr txBox="1"/>
          <p:nvPr>
            <p:ph idx="4" type="subTitle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6" name="Google Shape;1366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_1_1_1_1_1_1_1_1_1_2_1_1_1_1_1_1_1_1_1_1_1_1_1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369" name="Google Shape;136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70" name="Google Shape;1370;p2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29" name="Google Shape;1429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26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1" name="Google Shape;1431;p26"/>
          <p:cNvSpPr txBox="1"/>
          <p:nvPr>
            <p:ph idx="1" type="body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32" name="Google Shape;1432;p26"/>
          <p:cNvSpPr txBox="1"/>
          <p:nvPr>
            <p:ph idx="2" type="subTitle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3" name="Google Shape;1433;p26"/>
          <p:cNvSpPr txBox="1"/>
          <p:nvPr>
            <p:ph idx="3" type="body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34" name="Google Shape;1434;p26"/>
          <p:cNvSpPr txBox="1"/>
          <p:nvPr>
            <p:ph idx="4" type="subTitle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5" name="Google Shape;1435;p26"/>
          <p:cNvSpPr txBox="1"/>
          <p:nvPr>
            <p:ph idx="5" type="body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36" name="Google Shape;1436;p26"/>
          <p:cNvSpPr txBox="1"/>
          <p:nvPr>
            <p:ph idx="6" type="subTitle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7" name="Google Shape;1437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">
  <p:cSld name="CUSTOM_1_1_1_1_1_1_1_1_1_1_2_1_1_1_1_1_1_1_1_1_1_1_1_1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440" name="Google Shape;1440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41" name="Google Shape;1441;p2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8" name="Google Shape;1448;p2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9" name="Google Shape;1449;p2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3" name="Google Shape;1453;p2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4" name="Google Shape;1454;p2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7" name="Google Shape;1457;p2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8" name="Google Shape;1458;p2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1" name="Google Shape;1461;p2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2" name="Google Shape;1462;p2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3" name="Google Shape;1463;p2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4" name="Google Shape;1464;p2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5" name="Google Shape;1465;p2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6" name="Google Shape;1466;p2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7" name="Google Shape;1467;p2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8" name="Google Shape;1468;p2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9" name="Google Shape;1469;p2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0" name="Google Shape;1470;p2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1" name="Google Shape;1471;p2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2" name="Google Shape;1472;p2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3" name="Google Shape;1473;p2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4" name="Google Shape;1474;p2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5" name="Google Shape;1475;p2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6" name="Google Shape;1476;p2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27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2" name="Google Shape;1502;p27"/>
          <p:cNvSpPr txBox="1"/>
          <p:nvPr>
            <p:ph idx="1" type="body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3" name="Google Shape;1503;p27"/>
          <p:cNvSpPr txBox="1"/>
          <p:nvPr>
            <p:ph idx="2" type="subTitle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4" name="Google Shape;1504;p27"/>
          <p:cNvSpPr txBox="1"/>
          <p:nvPr>
            <p:ph idx="3" type="body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5" name="Google Shape;1505;p27"/>
          <p:cNvSpPr txBox="1"/>
          <p:nvPr>
            <p:ph idx="4" type="subTitle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6" name="Google Shape;1506;p27"/>
          <p:cNvSpPr txBox="1"/>
          <p:nvPr>
            <p:ph idx="5" type="body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7" name="Google Shape;1507;p27"/>
          <p:cNvSpPr txBox="1"/>
          <p:nvPr>
            <p:ph idx="6" type="subTitle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8" name="Google Shape;1508;p27"/>
          <p:cNvSpPr txBox="1"/>
          <p:nvPr>
            <p:ph idx="7" type="body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9" name="Google Shape;1509;p27"/>
          <p:cNvSpPr txBox="1"/>
          <p:nvPr>
            <p:ph idx="8" type="subTitle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_1_1_1_1_1_1_1_1_1_2_1_1_1_1_1_1_1_1_1_1_1_1_1_1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513" name="Google Shape;1513;p2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14" name="Google Shape;1514;p2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9" name="Google Shape;1539;p2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0" name="Google Shape;1540;p2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1" name="Google Shape;1541;p2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2" name="Google Shape;1542;p2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3" name="Google Shape;1543;p2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4" name="Google Shape;1544;p2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5" name="Google Shape;1545;p2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6" name="Google Shape;1546;p2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73" name="Google Shape;1573;p2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28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5" name="Google Shape;1575;p28"/>
          <p:cNvSpPr/>
          <p:nvPr>
            <p:ph idx="2" type="pic"/>
          </p:nvPr>
        </p:nvSpPr>
        <p:spPr>
          <a:xfrm>
            <a:off x="213450" y="2022825"/>
            <a:ext cx="8717100" cy="28377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576" name="Google Shape;1576;p2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_1_1_1_1_1_1_1_1_1_2_1_1_1_1_1_1_1_1_1_1_1_1_1_1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579" name="Google Shape;1579;p2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80" name="Google Shape;1580;p2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4" name="Google Shape;1604;p2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5" name="Google Shape;1605;p2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6" name="Google Shape;1606;p2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39" name="Google Shape;1639;p2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29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1" name="Google Shape;1641;p29"/>
          <p:cNvSpPr txBox="1"/>
          <p:nvPr>
            <p:ph idx="1" type="body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42" name="Google Shape;1642;p29"/>
          <p:cNvSpPr txBox="1"/>
          <p:nvPr>
            <p:ph idx="2" type="subTitle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3" name="Google Shape;1643;p29"/>
          <p:cNvSpPr txBox="1"/>
          <p:nvPr>
            <p:ph idx="3" type="body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44" name="Google Shape;1644;p29"/>
          <p:cNvSpPr txBox="1"/>
          <p:nvPr>
            <p:ph idx="4" type="subTitle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5" name="Google Shape;1645;p29"/>
          <p:cNvSpPr/>
          <p:nvPr>
            <p:ph idx="5" type="pic"/>
          </p:nvPr>
        </p:nvSpPr>
        <p:spPr>
          <a:xfrm>
            <a:off x="11736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46" name="Google Shape;1646;p29"/>
          <p:cNvSpPr/>
          <p:nvPr>
            <p:ph idx="6" type="pic"/>
          </p:nvPr>
        </p:nvSpPr>
        <p:spPr>
          <a:xfrm>
            <a:off x="49161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47" name="Google Shape;1647;p2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_1_1_1_1_1_1_1_1_1_2_1_1_1_1_1_1_1_1_1_1_1_1_1_1_1_1_1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650" name="Google Shape;1650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51" name="Google Shape;1651;p3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2" name="Google Shape;1652;p3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3" name="Google Shape;1653;p3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4" name="Google Shape;1654;p3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5" name="Google Shape;1655;p3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6" name="Google Shape;1656;p3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1" name="Google Shape;1671;p3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2" name="Google Shape;1672;p3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3" name="Google Shape;1673;p3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4" name="Google Shape;1674;p3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5" name="Google Shape;1675;p3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6" name="Google Shape;1676;p3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7" name="Google Shape;1677;p3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8" name="Google Shape;1678;p3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9" name="Google Shape;1679;p3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0" name="Google Shape;1680;p3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1" name="Google Shape;1681;p3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10" name="Google Shape;1710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0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2" name="Google Shape;1712;p30"/>
          <p:cNvSpPr txBox="1"/>
          <p:nvPr>
            <p:ph idx="1" type="body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3" name="Google Shape;1713;p30"/>
          <p:cNvSpPr txBox="1"/>
          <p:nvPr>
            <p:ph idx="2" type="subTitle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4" name="Google Shape;1714;p30"/>
          <p:cNvSpPr txBox="1"/>
          <p:nvPr>
            <p:ph idx="3" type="body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5" name="Google Shape;1715;p30"/>
          <p:cNvSpPr txBox="1"/>
          <p:nvPr>
            <p:ph idx="4" type="subTitle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6" name="Google Shape;1716;p30"/>
          <p:cNvSpPr/>
          <p:nvPr>
            <p:ph idx="5" type="pic"/>
          </p:nvPr>
        </p:nvSpPr>
        <p:spPr>
          <a:xfrm>
            <a:off x="423750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17" name="Google Shape;1717;p30"/>
          <p:cNvSpPr/>
          <p:nvPr>
            <p:ph idx="6" type="pic"/>
          </p:nvPr>
        </p:nvSpPr>
        <p:spPr>
          <a:xfrm>
            <a:off x="327607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18" name="Google Shape;1718;p30"/>
          <p:cNvSpPr txBox="1"/>
          <p:nvPr>
            <p:ph idx="7" type="body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9" name="Google Shape;1719;p30"/>
          <p:cNvSpPr txBox="1"/>
          <p:nvPr>
            <p:ph idx="8" type="subTitle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0" name="Google Shape;1720;p30"/>
          <p:cNvSpPr/>
          <p:nvPr>
            <p:ph idx="9" type="pic"/>
          </p:nvPr>
        </p:nvSpPr>
        <p:spPr>
          <a:xfrm>
            <a:off x="612839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21" name="Google Shape;1721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eader">
  <p:cSld name="CUSTOM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7" name="Google Shape;87;p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6" name="Google Shape;146;p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8" name="Google Shape;148;p4"/>
          <p:cNvSpPr txBox="1"/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4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0" name="Google Shape;150;p4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1" name="Google Shape;151;p4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_1_1_2_1_1_1_1_1_1_1_1_1_1_1_1_1_1_1_1_1_1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724" name="Google Shape;1724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25" name="Google Shape;1725;p3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84" name="Google Shape;1784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31"/>
          <p:cNvSpPr/>
          <p:nvPr>
            <p:ph idx="2" type="pic"/>
          </p:nvPr>
        </p:nvSpPr>
        <p:spPr>
          <a:xfrm>
            <a:off x="436350" y="262350"/>
            <a:ext cx="8271300" cy="46188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86" name="Google Shape;1786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_1_2_1_1_1_1_1_1_1_1_1_1_1_1_1_1_1_1_1_1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789" name="Google Shape;1789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90" name="Google Shape;1790;p3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4" name="Google Shape;1824;p3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8" name="Google Shape;1828;p3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9" name="Google Shape;1829;p3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2" name="Google Shape;1832;p3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49" name="Google Shape;1849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32"/>
          <p:cNvSpPr txBox="1"/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1" name="Google Shape;1851;p32"/>
          <p:cNvSpPr/>
          <p:nvPr>
            <p:ph idx="2" type="pic"/>
          </p:nvPr>
        </p:nvSpPr>
        <p:spPr>
          <a:xfrm>
            <a:off x="208725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2" name="Google Shape;1852;p32"/>
          <p:cNvSpPr/>
          <p:nvPr>
            <p:ph idx="3" type="pic"/>
          </p:nvPr>
        </p:nvSpPr>
        <p:spPr>
          <a:xfrm>
            <a:off x="3154251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3" name="Google Shape;1853;p32"/>
          <p:cNvSpPr/>
          <p:nvPr>
            <p:ph idx="4" type="pic"/>
          </p:nvPr>
        </p:nvSpPr>
        <p:spPr>
          <a:xfrm>
            <a:off x="6099777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4" name="Google Shape;1854;p32"/>
          <p:cNvSpPr/>
          <p:nvPr>
            <p:ph idx="5" type="pic"/>
          </p:nvPr>
        </p:nvSpPr>
        <p:spPr>
          <a:xfrm>
            <a:off x="208725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5" name="Google Shape;1855;p32"/>
          <p:cNvSpPr/>
          <p:nvPr>
            <p:ph idx="6" type="pic"/>
          </p:nvPr>
        </p:nvSpPr>
        <p:spPr>
          <a:xfrm>
            <a:off x="3154251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6" name="Google Shape;1856;p32"/>
          <p:cNvSpPr/>
          <p:nvPr>
            <p:ph idx="7" type="pic"/>
          </p:nvPr>
        </p:nvSpPr>
        <p:spPr>
          <a:xfrm>
            <a:off x="6099777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7" name="Google Shape;1857;p32"/>
          <p:cNvSpPr/>
          <p:nvPr>
            <p:ph idx="8" type="pic"/>
          </p:nvPr>
        </p:nvSpPr>
        <p:spPr>
          <a:xfrm>
            <a:off x="208725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8" name="Google Shape;1858;p32"/>
          <p:cNvSpPr/>
          <p:nvPr>
            <p:ph idx="9" type="pic"/>
          </p:nvPr>
        </p:nvSpPr>
        <p:spPr>
          <a:xfrm>
            <a:off x="3154251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9" name="Google Shape;1859;p32"/>
          <p:cNvSpPr/>
          <p:nvPr>
            <p:ph idx="13" type="pic"/>
          </p:nvPr>
        </p:nvSpPr>
        <p:spPr>
          <a:xfrm>
            <a:off x="6099777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60" name="Google Shape;1860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er">
  <p:cSld name="CUSTOM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4" name="Google Shape;154;p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3" name="Google Shape;213;p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5" name="Google Shape;215;p5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7" name="Google Shape;217;p5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5"/>
          <p:cNvSpPr txBox="1"/>
          <p:nvPr>
            <p:ph idx="4" type="subTitle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"/>
          <p:cNvSpPr txBox="1"/>
          <p:nvPr>
            <p:ph idx="5" type="subTitle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23" name="Google Shape;223;p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2" name="Google Shape;282;p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84" name="Google Shape;284;p6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5" name="Google Shape;285;p6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6" name="Google Shape;286;p6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6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boxes with header">
  <p:cSld name="CUSTOM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90" name="Google Shape;290;p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9" name="Google Shape;349;p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51" name="Google Shape;351;p7"/>
          <p:cNvSpPr txBox="1"/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7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3" name="Google Shape;353;p7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4" name="Google Shape;354;p7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with header">
  <p:cSld name="CUSTOM_1_1_1_1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57" name="Google Shape;357;p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16" name="Google Shape;416;p8"/>
          <p:cNvSpPr txBox="1"/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8" name="Google Shape;418;p8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b="1"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8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1" name="Google Shape;421;p8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2" name="Google Shape;422;p8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1_1_1_1_1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26" name="Google Shape;426;p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85" name="Google Shape;485;p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6" name="Google Shape;486;p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9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9"/>
          <p:cNvSpPr txBox="1"/>
          <p:nvPr>
            <p:ph idx="1" type="subTitle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_1_1_1_1_1_1_1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1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92" name="Google Shape;492;p1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51" name="Google Shape;551;p1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2" name="Google Shape;552;p1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0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1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mailto:mlshi@cs.unc.edu" TargetMode="External"/><Relationship Id="rId4" Type="http://schemas.openxmlformats.org/officeDocument/2006/relationships/hyperlink" Target="mailto:danpeng@unc.edu" TargetMode="External"/><Relationship Id="rId5" Type="http://schemas.openxmlformats.org/officeDocument/2006/relationships/hyperlink" Target="mailto:mzhou@unc.edu" TargetMode="External"/><Relationship Id="rId6" Type="http://schemas.openxmlformats.org/officeDocument/2006/relationships/hyperlink" Target="mailto:vicli@unc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3"/>
          <p:cNvSpPr txBox="1"/>
          <p:nvPr>
            <p:ph idx="1" type="body"/>
          </p:nvPr>
        </p:nvSpPr>
        <p:spPr>
          <a:xfrm>
            <a:off x="190500" y="-39600"/>
            <a:ext cx="266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COMP 560 Final Presentation	</a:t>
            </a:r>
            <a:r>
              <a:rPr b="1" lang="en">
                <a:latin typeface="Lexend"/>
                <a:ea typeface="Lexend"/>
                <a:cs typeface="Lexend"/>
                <a:sym typeface="Lexend"/>
              </a:rPr>
              <a:t>Apr 24, 2025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6" name="Google Shape;1866;p33"/>
          <p:cNvSpPr txBox="1"/>
          <p:nvPr>
            <p:ph type="title"/>
          </p:nvPr>
        </p:nvSpPr>
        <p:spPr>
          <a:xfrm>
            <a:off x="0" y="434650"/>
            <a:ext cx="91440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PathMoE: Modular Expert Booster for Robust Vision-and-Language Navigation</a:t>
            </a:r>
            <a:r>
              <a:rPr lang="en" sz="5500"/>
              <a:t> </a:t>
            </a:r>
            <a:endParaRPr sz="5200"/>
          </a:p>
        </p:txBody>
      </p:sp>
      <p:sp>
        <p:nvSpPr>
          <p:cNvPr id="1867" name="Google Shape;1867;p33"/>
          <p:cNvSpPr txBox="1"/>
          <p:nvPr>
            <p:ph idx="3" type="body"/>
          </p:nvPr>
        </p:nvSpPr>
        <p:spPr>
          <a:xfrm>
            <a:off x="275950" y="1919650"/>
            <a:ext cx="74199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Mulang Shi, Mingzhe Zhou, Dan Peng, Haoyang Li</a:t>
            </a:r>
            <a:r>
              <a:rPr b="1" lang="en" sz="2100"/>
              <a:t> </a:t>
            </a:r>
            <a:endParaRPr sz="2100"/>
          </a:p>
        </p:txBody>
      </p:sp>
      <p:pic>
        <p:nvPicPr>
          <p:cNvPr id="1868" name="Google Shape;18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49"/>
            <a:ext cx="9144003" cy="254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4"/>
          <p:cNvSpPr txBox="1"/>
          <p:nvPr>
            <p:ph idx="2" type="body"/>
          </p:nvPr>
        </p:nvSpPr>
        <p:spPr>
          <a:xfrm>
            <a:off x="167325" y="-39600"/>
            <a:ext cx="2873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COMP 560 Final Presentation	Apr 24, 2025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34"/>
          <p:cNvSpPr txBox="1"/>
          <p:nvPr>
            <p:ph type="title"/>
          </p:nvPr>
        </p:nvSpPr>
        <p:spPr>
          <a:xfrm>
            <a:off x="0" y="337825"/>
            <a:ext cx="67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Problem &amp; Motivation</a:t>
            </a:r>
            <a:endParaRPr sz="2800"/>
          </a:p>
        </p:txBody>
      </p:sp>
      <p:sp>
        <p:nvSpPr>
          <p:cNvPr id="1875" name="Google Shape;1875;p34"/>
          <p:cNvSpPr txBox="1"/>
          <p:nvPr/>
        </p:nvSpPr>
        <p:spPr>
          <a:xfrm>
            <a:off x="167325" y="910525"/>
            <a:ext cx="46677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What is Vision-and-Language Navigation (VLN)?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AutoNum type="arabicPeriod"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 embodied agent receives natural language instructions and navigates indoor environments.</a:t>
            </a:r>
            <a:b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AutoNum type="arabicPeriod"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Language &lt;-&gt; Visual alignment is crucial</a:t>
            </a:r>
            <a:b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🚩 Key Challenges</a:t>
            </a:r>
            <a:endParaRPr b="1" sz="1300">
              <a:solidFill>
                <a:schemeClr val="accent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AutoNum type="arabicPeriod"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Baseline VLN-DUET: A strong transformer-based agent for this task but has s</a:t>
            </a: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parse instruction alignment with visual path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AutoNum type="arabicPeriod"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Baseline Dataset(R2R) annotations are coarse-grained and sometimes ambiguous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AutoNum type="arabicPeriod"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Data-hungry model; small instruction dataset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76" name="Google Shape;18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213" y="910525"/>
            <a:ext cx="4086516" cy="377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35"/>
          <p:cNvSpPr txBox="1"/>
          <p:nvPr>
            <p:ph type="title"/>
          </p:nvPr>
        </p:nvSpPr>
        <p:spPr>
          <a:xfrm>
            <a:off x="0" y="337825"/>
            <a:ext cx="67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Method&amp;System Design</a:t>
            </a:r>
            <a:endParaRPr sz="2800"/>
          </a:p>
        </p:txBody>
      </p:sp>
      <p:sp>
        <p:nvSpPr>
          <p:cNvPr id="1882" name="Google Shape;1882;p35"/>
          <p:cNvSpPr txBox="1"/>
          <p:nvPr>
            <p:ph idx="1" type="body"/>
          </p:nvPr>
        </p:nvSpPr>
        <p:spPr>
          <a:xfrm>
            <a:off x="190500" y="-39600"/>
            <a:ext cx="266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COMP 560 Final Presentation	Apr 24, 2025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83" name="Google Shape;18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838" y="1911900"/>
            <a:ext cx="4004174" cy="323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875" y="302863"/>
            <a:ext cx="4886126" cy="156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35"/>
          <p:cNvSpPr txBox="1"/>
          <p:nvPr/>
        </p:nvSpPr>
        <p:spPr>
          <a:xfrm>
            <a:off x="167325" y="910525"/>
            <a:ext cx="4667700" cy="400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3"/>
                </a:solidFill>
              </a:rPr>
              <a:t>Our Solution: Modular Expert Booster</a:t>
            </a:r>
            <a:endParaRPr b="1" sz="17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 </a:t>
            </a:r>
            <a:r>
              <a:rPr b="1" lang="en" sz="1300">
                <a:solidFill>
                  <a:schemeClr val="dk1"/>
                </a:solidFill>
              </a:rPr>
              <a:t>modular Mixture-of-Experts</a:t>
            </a:r>
            <a:r>
              <a:rPr lang="en" sz="1300">
                <a:solidFill>
                  <a:schemeClr val="dk1"/>
                </a:solidFill>
              </a:rPr>
              <a:t> system for navigation, leveraging vision-language decomposition</a:t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accent2"/>
                </a:solidFill>
              </a:rPr>
              <a:t>BLIP Captioning</a:t>
            </a:r>
            <a:r>
              <a:rPr lang="en" sz="1200">
                <a:solidFill>
                  <a:schemeClr val="dk1"/>
                </a:solidFill>
              </a:rPr>
              <a:t> as a frozen </a:t>
            </a:r>
            <a:r>
              <a:rPr b="1" lang="en" sz="1200">
                <a:solidFill>
                  <a:schemeClr val="dk1"/>
                </a:solidFill>
              </a:rPr>
              <a:t>visual expert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accent3"/>
                </a:solidFill>
              </a:rPr>
              <a:t>MatterSim</a:t>
            </a:r>
            <a:r>
              <a:rPr lang="en" sz="1200">
                <a:solidFill>
                  <a:schemeClr val="accent3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for spatial grounding (heading + elevation)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accent5"/>
                </a:solidFill>
              </a:rPr>
              <a:t>LLAMA3-70B</a:t>
            </a:r>
            <a:r>
              <a:rPr lang="en" sz="1200">
                <a:solidFill>
                  <a:schemeClr val="dk1"/>
                </a:solidFill>
              </a:rPr>
              <a:t>, using LLAMA-FACTORY, finetuned as a </a:t>
            </a:r>
            <a:r>
              <a:rPr b="1" lang="en" sz="1200">
                <a:solidFill>
                  <a:schemeClr val="accent5"/>
                </a:solidFill>
              </a:rPr>
              <a:t>language planner expert</a:t>
            </a:r>
            <a:endParaRPr b="1" sz="1200">
              <a:solidFill>
                <a:schemeClr val="accent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No need for end-to-end VLMs—</a:t>
            </a:r>
            <a:r>
              <a:rPr b="1" lang="en" sz="1200">
                <a:solidFill>
                  <a:schemeClr val="dk1"/>
                </a:solidFill>
              </a:rPr>
              <a:t>interpretable, lightweight, effective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2"/>
                </a:solidFill>
              </a:rPr>
              <a:t>Our Experts!</a:t>
            </a:r>
            <a:endParaRPr b="1" sz="1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Visual Expert</a:t>
            </a:r>
            <a:r>
              <a:rPr lang="en" sz="1300">
                <a:solidFill>
                  <a:schemeClr val="dk1"/>
                </a:solidFill>
              </a:rPr>
              <a:t>: BLIP generates rich descriptions of each viewpoint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Spatial Expert</a:t>
            </a:r>
            <a:r>
              <a:rPr lang="en" sz="1300">
                <a:solidFill>
                  <a:schemeClr val="dk1"/>
                </a:solidFill>
              </a:rPr>
              <a:t>: MatterSim simulates agent’s pose (heading, elevation)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LLM Expert</a:t>
            </a:r>
            <a:r>
              <a:rPr lang="en" sz="1300">
                <a:solidFill>
                  <a:schemeClr val="dk1"/>
                </a:solidFill>
              </a:rPr>
              <a:t>: Finetuned LLAMA3-70B generates detailed, grounded better instructions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Prompt = Router</a:t>
            </a:r>
            <a:r>
              <a:rPr lang="en" sz="1300">
                <a:solidFill>
                  <a:schemeClr val="dk1"/>
                </a:solidFill>
              </a:rPr>
              <a:t>: Chain-of-Thought template combines visual + spatial + example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Modular </a:t>
            </a:r>
            <a:r>
              <a:rPr lang="en" sz="1300">
                <a:solidFill>
                  <a:schemeClr val="dk1"/>
                </a:solidFill>
              </a:rPr>
              <a:t>= Flexible, interpretable, plug-and-play architecture</a:t>
            </a:r>
            <a:endParaRPr b="1"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/>
          <p:nvPr>
            <p:ph idx="2" type="body"/>
          </p:nvPr>
        </p:nvSpPr>
        <p:spPr>
          <a:xfrm>
            <a:off x="167325" y="-39600"/>
            <a:ext cx="2873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COMP 560 Final Presentation	Apr 24, 2025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36"/>
          <p:cNvSpPr txBox="1"/>
          <p:nvPr>
            <p:ph type="title"/>
          </p:nvPr>
        </p:nvSpPr>
        <p:spPr>
          <a:xfrm>
            <a:off x="0" y="337825"/>
            <a:ext cx="67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</a:t>
            </a:r>
            <a:endParaRPr sz="2800"/>
          </a:p>
        </p:txBody>
      </p:sp>
      <p:sp>
        <p:nvSpPr>
          <p:cNvPr id="1892" name="Google Shape;1892;p36"/>
          <p:cNvSpPr txBox="1"/>
          <p:nvPr/>
        </p:nvSpPr>
        <p:spPr>
          <a:xfrm>
            <a:off x="167325" y="830950"/>
            <a:ext cx="65670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Evaluation on R2R:</a:t>
            </a:r>
            <a:r>
              <a:rPr b="1" lang="en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 PathMoE(ENHANCED-DUET) </a:t>
            </a: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vs </a:t>
            </a:r>
            <a:r>
              <a:rPr b="1" lang="en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Baseline(DUET)</a:t>
            </a:r>
            <a:endParaRPr b="1">
              <a:solidFill>
                <a:schemeClr val="accent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93" name="Google Shape;18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2642875"/>
            <a:ext cx="4004174" cy="238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63" y="1243550"/>
            <a:ext cx="3703249" cy="12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36"/>
          <p:cNvSpPr txBox="1"/>
          <p:nvPr/>
        </p:nvSpPr>
        <p:spPr>
          <a:xfrm>
            <a:off x="4257775" y="1143000"/>
            <a:ext cx="27561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ORIGINAL DATASET INPUT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'walk through the walkway to the left of the wired man, and take you first right into a room. walk into the room, and stop once you reach the gray carpet lying on the ground.',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'go into the hallway and to the right. wait in the office, in front of the loveseat.',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'exit the room to the left of the statue. turn right into the first door on the right.'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96" name="Google Shape;1896;p36"/>
          <p:cNvSpPr txBox="1"/>
          <p:nvPr/>
        </p:nvSpPr>
        <p:spPr>
          <a:xfrm>
            <a:off x="6890100" y="830950"/>
            <a:ext cx="22539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OUR OUTPUT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'turn slightly right and go down the hallway', 'continue down the hallway past the living room until you get to a large painting on the right wall', 'turn to the right at the entrance to a bathroom', 'and go into the bathroom', 'go down the hallway on the right', 'and turn right into the bathroom through the doorway right next to the stair'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37"/>
          <p:cNvSpPr txBox="1"/>
          <p:nvPr>
            <p:ph type="title"/>
          </p:nvPr>
        </p:nvSpPr>
        <p:spPr>
          <a:xfrm>
            <a:off x="209775" y="468575"/>
            <a:ext cx="50160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902" name="Google Shape;1902;p37"/>
          <p:cNvSpPr txBox="1"/>
          <p:nvPr>
            <p:ph idx="2" type="body"/>
          </p:nvPr>
        </p:nvSpPr>
        <p:spPr>
          <a:xfrm>
            <a:off x="167325" y="-39600"/>
            <a:ext cx="2762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COMP 560 Final Presentation	Apr 24, 2025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3" name="Google Shape;1903;p37" title="demo.gif"/>
          <p:cNvPicPr preferRelativeResize="0"/>
          <p:nvPr/>
        </p:nvPicPr>
        <p:blipFill rotWithShape="1">
          <a:blip r:embed="rId3">
            <a:alphaModFix/>
          </a:blip>
          <a:srcRect b="2931" l="0" r="0" t="0"/>
          <a:stretch/>
        </p:blipFill>
        <p:spPr>
          <a:xfrm>
            <a:off x="2793150" y="0"/>
            <a:ext cx="635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38"/>
          <p:cNvSpPr txBox="1"/>
          <p:nvPr>
            <p:ph idx="2" type="body"/>
          </p:nvPr>
        </p:nvSpPr>
        <p:spPr>
          <a:xfrm>
            <a:off x="167325" y="-39600"/>
            <a:ext cx="2873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COMP 560 Final Presentation	Apr 24, 2025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38"/>
          <p:cNvSpPr txBox="1"/>
          <p:nvPr>
            <p:ph type="title"/>
          </p:nvPr>
        </p:nvSpPr>
        <p:spPr>
          <a:xfrm>
            <a:off x="2920950" y="1669350"/>
            <a:ext cx="33021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910" name="Google Shape;1910;p38"/>
          <p:cNvSpPr txBox="1"/>
          <p:nvPr/>
        </p:nvSpPr>
        <p:spPr>
          <a:xfrm>
            <a:off x="0" y="3475500"/>
            <a:ext cx="91440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Cite: 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 Light"/>
              <a:buAutoNum type="arabicPeriod"/>
            </a:pPr>
            <a:r>
              <a:rPr lang="en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arXiv:2201.12086 [cs.CV] </a:t>
            </a:r>
            <a:r>
              <a:rPr lang="en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BLIP: Bootstrapping Language-Image Pre-training for Unified Vision-Language Understanding and Generation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 Light"/>
              <a:buAutoNum type="arabicPeriod"/>
            </a:pPr>
            <a:r>
              <a:rPr lang="en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arXiv:2403.13372 [cs.CL] LlamaFactory: Unified Efficient Fine-Tuning of 100+ Language Models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 Light"/>
              <a:buAutoNum type="arabicPeriod"/>
            </a:pPr>
            <a:r>
              <a:rPr lang="en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arXiv:2202.11742 [cs.CV] Think Global, Act Local: Dual-scale Graph Transformer for Vision-and-Language Navigation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 Light"/>
              <a:buAutoNum type="arabicPeriod"/>
            </a:pPr>
            <a:r>
              <a:rPr lang="en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arXiv:1711.07280 [cs.CV] Vision-and-Language Navigation: Interpreting visually-grounded navigation instructions in real environments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11" name="Google Shape;1911;p38"/>
          <p:cNvSpPr txBox="1"/>
          <p:nvPr/>
        </p:nvSpPr>
        <p:spPr>
          <a:xfrm>
            <a:off x="426450" y="2571750"/>
            <a:ext cx="8009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mlshi@cs.unc.edu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danpeng@unc.edu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mzhou@unc.edu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6"/>
              </a:rPr>
              <a:t>vicli@unc.edu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